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8"/>
  </p:notesMasterIdLst>
  <p:handoutMasterIdLst>
    <p:handoutMasterId r:id="rId9"/>
  </p:handoutMasterIdLst>
  <p:sldIdLst>
    <p:sldId id="303" r:id="rId5"/>
    <p:sldId id="787" r:id="rId6"/>
    <p:sldId id="788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538" autoAdjust="0"/>
    <p:restoredTop sz="94627" autoAdjust="0"/>
  </p:normalViewPr>
  <p:slideViewPr>
    <p:cSldViewPr snapToGrid="0">
      <p:cViewPr varScale="1">
        <p:scale>
          <a:sx n="109" d="100"/>
          <a:sy n="109" d="100"/>
        </p:scale>
        <p:origin x="2119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1/24/2023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1/24/2023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#154AHE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E-Meeting, 16-20 January 2023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6039824" y="310417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S2-2301346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WG2#154AHE</a:t>
            </a:r>
            <a:r>
              <a:rPr lang="en-GB" altLang="de-DE" sz="1200" baseline="0" dirty="0">
                <a:solidFill>
                  <a:schemeClr val="bg1"/>
                </a:solidFill>
              </a:rPr>
              <a:t> E-Meeting</a:t>
            </a:r>
            <a:r>
              <a:rPr lang="en-GB" altLang="de-DE" sz="1200" dirty="0">
                <a:solidFill>
                  <a:schemeClr val="bg1"/>
                </a:solidFill>
              </a:rPr>
              <a:t>,</a:t>
            </a:r>
            <a:r>
              <a:rPr lang="en-GB" altLang="de-DE" sz="1200" baseline="0" dirty="0">
                <a:solidFill>
                  <a:schemeClr val="bg1"/>
                </a:solidFill>
              </a:rPr>
              <a:t> 16-20 January, 2023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2023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emf"/><Relationship Id="rId4" Type="http://schemas.openxmlformats.org/officeDocument/2006/relationships/package" Target="../embeddings/Microsoft_Excel_Worksheet.xls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84770" y="2123696"/>
            <a:ext cx="7753694" cy="168789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GB" sz="3600" b="1" dirty="0"/>
              <a:t>FS_REDCAP_Ph2, </a:t>
            </a:r>
            <a:r>
              <a:rPr lang="en-US" altLang="de-DE" sz="3600" b="1" dirty="0"/>
              <a:t>NR_REDCAP_Ph2 </a:t>
            </a:r>
            <a:br>
              <a:rPr lang="en-US" altLang="de-DE" sz="3600" b="1" dirty="0"/>
            </a:b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432061" y="3890354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US" altLang="en-US" sz="2000" b="1" dirty="0"/>
              <a:t>Qian Chen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Ericsson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338252" y="193471"/>
            <a:ext cx="7602740" cy="787400"/>
          </a:xfrm>
        </p:spPr>
        <p:txBody>
          <a:bodyPr/>
          <a:lstStyle/>
          <a:p>
            <a:pPr algn="l"/>
            <a:r>
              <a:rPr lang="en-US" altLang="de-DE" sz="2800" b="1" dirty="0"/>
              <a:t>FS_REDCAP_Ph2, NR_REDCAP_Ph2 </a:t>
            </a:r>
            <a:br>
              <a:rPr lang="en-US" altLang="de-DE" sz="2800" b="1" dirty="0"/>
            </a:br>
            <a:r>
              <a:rPr lang="en-US" altLang="de-DE" sz="2800" b="1" dirty="0"/>
              <a:t>status after SA2#154AHE (1/2)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2" y="2868924"/>
            <a:ext cx="8554481" cy="3327690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de-DE" altLang="de-DE" sz="1800" b="1" dirty="0"/>
              <a:t>General: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Total 4 papers are agreed, including: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3 normative CRs (S2-2301859/S2-2301477/S2-2301448)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1 LS (S2-2301858) to RAN3/RAN2 for further question related to RAN reply LS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Total TUs planed for normative work is 1 TU. And it is used up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Additional </a:t>
            </a:r>
            <a:r>
              <a:rPr lang="en-US" altLang="de-DE" sz="1400" dirty="0">
                <a:highlight>
                  <a:srgbClr val="FFFF00"/>
                </a:highlight>
              </a:rPr>
              <a:t>0.25TU (</a:t>
            </a:r>
            <a:r>
              <a:rPr lang="en-US" altLang="de-DE" sz="1400" dirty="0">
                <a:solidFill>
                  <a:srgbClr val="FF0000"/>
                </a:solidFill>
                <a:highlight>
                  <a:srgbClr val="FFFF00"/>
                </a:highlight>
              </a:rPr>
              <a:t>TBC</a:t>
            </a:r>
            <a:r>
              <a:rPr lang="en-US" altLang="de-DE" sz="1400" dirty="0"/>
              <a:t>) for April meeting and </a:t>
            </a:r>
            <a:r>
              <a:rPr lang="en-US" altLang="de-DE" sz="1400" dirty="0">
                <a:highlight>
                  <a:srgbClr val="FFFF00"/>
                </a:highlight>
              </a:rPr>
              <a:t>probably some additional TU in May meeting to handle responses from RAN WGs if responses are delayed from April meeting (RAN WGs will start normative work on Rel-17 </a:t>
            </a:r>
            <a:r>
              <a:rPr lang="en-US" altLang="de-DE" sz="1400" dirty="0" err="1">
                <a:highlight>
                  <a:srgbClr val="FFFF00"/>
                </a:highlight>
              </a:rPr>
              <a:t>RedCap</a:t>
            </a:r>
            <a:r>
              <a:rPr lang="en-US" altLang="de-DE" sz="1400" dirty="0">
                <a:highlight>
                  <a:srgbClr val="FFFF00"/>
                </a:highlight>
              </a:rPr>
              <a:t> from April meeting)</a:t>
            </a:r>
            <a:r>
              <a:rPr lang="en-US" altLang="de-DE" sz="140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4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800" b="1" dirty="0"/>
              <a:t>RAN impacts and dependencies</a:t>
            </a:r>
            <a:r>
              <a:rPr lang="en-US" sz="1800" dirty="0"/>
              <a:t>:</a:t>
            </a:r>
            <a:endParaRPr lang="de-DE" sz="18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Further response from RAN WGs is needed (Not able to receive RAN WGs response in time due to 0.5 TU is moved from SA2#155 to SA2#154AHE)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sz="16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de-DE" sz="18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400" dirty="0"/>
              <a:t>None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sz="1600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5071FF20-0011-4FEF-AB7D-19DC3A85FB8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65689107"/>
              </p:ext>
            </p:extLst>
          </p:nvPr>
        </p:nvGraphicFramePr>
        <p:xfrm>
          <a:off x="307180" y="1232655"/>
          <a:ext cx="8810067" cy="1507449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6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277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FS_REDCAP_Ph2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</a:t>
                      </a:r>
                      <a:r>
                        <a:rPr lang="en-US" sz="14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RedCap</a:t>
                      </a: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98% -&gt; 100 %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September, 22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SP-220074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NR_REDCAP_Ph2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5GS support of NR </a:t>
                      </a:r>
                      <a:r>
                        <a:rPr lang="en-GB" sz="1400" b="1" i="0" u="none" strike="noStrike" kern="1200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RedCap</a:t>
                      </a:r>
                      <a:r>
                        <a:rPr lang="en-GB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UE with long </a:t>
                      </a:r>
                      <a:r>
                        <a:rPr lang="en-GB" sz="1400" b="1" i="0" u="none" strike="noStrike" kern="1200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eDRX</a:t>
                      </a:r>
                      <a:r>
                        <a:rPr lang="en-GB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for RRC_INACTIVE State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60%-&gt;95%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March, 23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SP-220803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60285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54911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pPr algn="l"/>
            <a:r>
              <a:rPr lang="en-US" altLang="de-DE" sz="2800" b="1" dirty="0"/>
              <a:t>FS_REDCAP_Ph2, NR_REDCAP_Ph2 </a:t>
            </a:r>
            <a:br>
              <a:rPr lang="en-US" altLang="de-DE" sz="2800" b="1" dirty="0"/>
            </a:br>
            <a:r>
              <a:rPr lang="en-US" altLang="de-DE" sz="2800" b="1" dirty="0"/>
              <a:t>status after SA2#154AHE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47134" y="1237781"/>
            <a:ext cx="8554481" cy="400377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Focus for the Next Meeting (SA2#156E)</a:t>
            </a:r>
            <a:r>
              <a:rPr lang="de-DE" sz="1800" dirty="0"/>
              <a:t>:</a:t>
            </a:r>
            <a:endParaRPr lang="en-US" sz="18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Continue to work on remaining issues (e.g. as indicated in the ENs), considering the responses from RAN WGs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Details of the AMF support handling.</a:t>
            </a:r>
            <a:endParaRPr lang="de-DE" alt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alt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Overall Plan</a:t>
            </a:r>
            <a:r>
              <a:rPr lang="en-US" altLang="zh-CN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100% progress on the study.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SA2#149E Feb(0.5 TU): </a:t>
            </a:r>
            <a:r>
              <a:rPr lang="en-US" altLang="de-DE" sz="1200" dirty="0"/>
              <a:t>TR skeleton; Agreement on scope, architecture assumptions and requirements, key issues; solution proposals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SA2#150E Apr(0.5 TU): Solution proposals/updates; initial evaluation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SA2#151E May(0.5 TU): Evaluations; solution update; initial conclusion; TR for information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SA2#152E Aug(0.5 TU): Evaluations; conclusions; WID approval; TR for approval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95% progress on the normative work.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SA2#153E Oct(0.5 TU): Start of the normative work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SA2#155 Feb (0.5 TU): Solving remaining issues </a:t>
            </a:r>
            <a:r>
              <a:rPr lang="en-US" altLang="zh-CN" sz="1200" b="1" u="sng" dirty="0"/>
              <a:t>-&gt; changed to SA2#154AHE Jan (0.5 TU)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SA2#156 Apr (</a:t>
            </a:r>
            <a:r>
              <a:rPr lang="en-US" altLang="zh-CN" sz="1200" dirty="0">
                <a:highlight>
                  <a:srgbClr val="FFFF00"/>
                </a:highlight>
              </a:rPr>
              <a:t>0.25 TU (</a:t>
            </a:r>
            <a:r>
              <a:rPr lang="en-US" altLang="zh-CN" sz="1200" dirty="0">
                <a:solidFill>
                  <a:srgbClr val="FF0000"/>
                </a:solidFill>
                <a:highlight>
                  <a:srgbClr val="FFFF00"/>
                </a:highlight>
              </a:rPr>
              <a:t>TBC</a:t>
            </a:r>
            <a:r>
              <a:rPr lang="en-US" altLang="zh-CN" sz="1200" dirty="0">
                <a:highlight>
                  <a:srgbClr val="FFFF00"/>
                </a:highlight>
              </a:rPr>
              <a:t>)</a:t>
            </a:r>
            <a:r>
              <a:rPr lang="en-US" altLang="zh-CN" sz="1200" dirty="0"/>
              <a:t>): solving remaining issues, e.g. including ones related to RAN WGs responses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SA2#157 May (</a:t>
            </a:r>
            <a:r>
              <a:rPr lang="en-US" altLang="zh-CN" sz="1200" dirty="0">
                <a:solidFill>
                  <a:srgbClr val="FF0000"/>
                </a:solidFill>
                <a:highlight>
                  <a:srgbClr val="FFFF00"/>
                </a:highlight>
              </a:rPr>
              <a:t>TBC</a:t>
            </a:r>
            <a:r>
              <a:rPr lang="en-US" altLang="zh-CN" sz="1200" dirty="0"/>
              <a:t>): solving remaining issues related to RAN WGs responses if it’s delayed from Apr meeting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40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2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506BE77A-240F-4056-8A43-E031ACA541B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784859"/>
              </p:ext>
            </p:extLst>
          </p:nvPr>
        </p:nvGraphicFramePr>
        <p:xfrm>
          <a:off x="573880" y="5483745"/>
          <a:ext cx="7900987" cy="650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5" name="Worksheet" r:id="rId4" imgW="7472929" imgH="664006" progId="Excel.Sheet.12">
                  <p:embed/>
                </p:oleObj>
              </mc:Choice>
              <mc:Fallback>
                <p:oleObj name="Worksheet" r:id="rId4" imgW="7472929" imgH="664006" progId="Excel.Sheet.12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44458279-F385-4FEC-9F1F-BBE5D9733F1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73880" y="5483745"/>
                        <a:ext cx="7900987" cy="650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2237214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3" ma:contentTypeDescription="Create a new document." ma:contentTypeScope="" ma:versionID="140b6c57cf7b45b8f349b6410d858205">
  <xsd:schema xmlns:xsd="http://www.w3.org/2001/XMLSchema" xmlns:xs="http://www.w3.org/2001/XMLSchema" xmlns:p="http://schemas.microsoft.com/office/2006/metadata/properties" xmlns:ns3="db33437f-65a5-48c5-b537-19efd290f967" xmlns:ns4="6f846979-0e6f-42ff-8b87-e1893efeda99" targetNamespace="http://schemas.microsoft.com/office/2006/metadata/properties" ma:root="true" ma:fieldsID="a1405e4e4adcc105ad15c0e5971b16d4" ns3:_="" ns4:_="">
    <xsd:import namespace="db33437f-65a5-48c5-b537-19efd290f967"/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Locatio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33437f-65a5-48c5-b537-19efd290f96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4" nillable="true" ma:displayName="MediaServiceLocation" ma:internalName="MediaServiceLocation" ma:readOnly="true">
      <xsd:simpleType>
        <xsd:restriction base="dms:Text"/>
      </xsd:simpleType>
    </xsd:element>
    <xsd:element name="MediaServiceAutoTags" ma:index="15" nillable="true" ma:displayName="MediaServiceAutoTags" ma:internalName="MediaServiceAutoTags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195B229-0FAC-41EF-BDC1-1542F634546F}">
  <ds:schemaRefs>
    <ds:schemaRef ds:uri="db33437f-65a5-48c5-b537-19efd290f967"/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6f846979-0e6f-42ff-8b87-e1893efeda99"/>
    <ds:schemaRef ds:uri="http://schemas.microsoft.com/office/2006/metadata/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D6C67825-8C3F-4748-8691-0516FC3FC0D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A3D7332-4B03-480A-9F0F-53108093DE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33437f-65a5-48c5-b537-19efd290f967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19050</TotalTime>
  <Words>442</Words>
  <Application>Microsoft Office PowerPoint</Application>
  <PresentationFormat>On-screen Show (4:3)</PresentationFormat>
  <Paragraphs>50</Paragraphs>
  <Slides>3</Slides>
  <Notes>3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 </vt:lpstr>
      <vt:lpstr>Arial</vt:lpstr>
      <vt:lpstr>Calibri</vt:lpstr>
      <vt:lpstr>Times New Roman</vt:lpstr>
      <vt:lpstr>Office Theme</vt:lpstr>
      <vt:lpstr>Worksheet</vt:lpstr>
      <vt:lpstr>   FS_REDCAP_Ph2, NR_REDCAP_Ph2  Status Report</vt:lpstr>
      <vt:lpstr>FS_REDCAP_Ph2, NR_REDCAP_Ph2  status after SA2#154AHE (1/2)</vt:lpstr>
      <vt:lpstr>FS_REDCAP_Ph2, NR_REDCAP_Ph2  status after SA2#154AHE (2/2)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Ericsson_CQ_154AH</cp:lastModifiedBy>
  <cp:revision>1419</cp:revision>
  <dcterms:created xsi:type="dcterms:W3CDTF">2008-08-30T09:32:10Z</dcterms:created>
  <dcterms:modified xsi:type="dcterms:W3CDTF">2023-01-24T13:45:16Z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0x0101003AA7AC0C743A294CADF60F661720E3E6</vt:lpwstr>
  </property>
</Properties>
</file>